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</p:sldMasterIdLst>
  <p:notesMasterIdLst>
    <p:notesMasterId r:id="rId15"/>
  </p:notesMasterIdLst>
  <p:sldIdLst>
    <p:sldId id="256" r:id="rId3"/>
    <p:sldId id="322" r:id="rId4"/>
    <p:sldId id="323" r:id="rId5"/>
    <p:sldId id="325" r:id="rId6"/>
    <p:sldId id="326" r:id="rId7"/>
    <p:sldId id="327" r:id="rId8"/>
    <p:sldId id="324" r:id="rId9"/>
    <p:sldId id="328" r:id="rId10"/>
    <p:sldId id="330" r:id="rId11"/>
    <p:sldId id="329" r:id="rId12"/>
    <p:sldId id="284" r:id="rId13"/>
    <p:sldId id="32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0847C7B7-3BF0-6540-8CF4-D15D8C8325FD}">
          <p14:sldIdLst>
            <p14:sldId id="256"/>
            <p14:sldId id="322"/>
          </p14:sldIdLst>
        </p14:section>
        <p14:section name="Lessons of Hanoi" id="{214A05DB-D7E7-7645-8AF9-C2AA1A46C829}">
          <p14:sldIdLst>
            <p14:sldId id="323"/>
            <p14:sldId id="325"/>
            <p14:sldId id="326"/>
            <p14:sldId id="327"/>
            <p14:sldId id="324"/>
            <p14:sldId id="328"/>
            <p14:sldId id="330"/>
            <p14:sldId id="329"/>
          </p14:sldIdLst>
        </p14:section>
        <p14:section name="Closing" id="{BC0C0282-AF9F-204E-9951-7490FA39258D}">
          <p14:sldIdLst>
            <p14:sldId id="284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87" autoAdjust="0"/>
    <p:restoredTop sz="89605" autoAdjust="0"/>
  </p:normalViewPr>
  <p:slideViewPr>
    <p:cSldViewPr snapToGrid="0">
      <p:cViewPr varScale="1">
        <p:scale>
          <a:sx n="151" d="100"/>
          <a:sy n="151" d="100"/>
        </p:scale>
        <p:origin x="1608" y="4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1/28/25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100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82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Disney+ iOS app staring animation as a modern example of the first point?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Mention power consumption as a (modern) caveat of the third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31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DD51E-912D-C2CB-E36F-031CD7E54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A99FD6-7BE9-B083-09F2-B374D12E85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10CA08-5118-B86F-3EB2-185B0EB1DE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Disney+ iOS app staring animation as a modern example of the first point?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Mention power consumption as a (modern) caveat of the third point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14A960-E8F6-0284-DACE-F38F544140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03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E1DDA-BD1F-369A-CF82-07BF3B7DF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631ED8-7E96-3522-0F4C-12DB499B92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D9F329-A94D-A9EB-B04C-8D8D0F7666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Disney+ iOS app staring animation as a modern example of the first point?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Mention power consumption as a (modern) caveat of the third point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6C688-2C0D-3E98-ED7D-9BDFE248D8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30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49738-7B0B-ECF4-3FB6-EE6CD244E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10AEF9-8050-57D5-D7FE-65DBB4C85C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0A92D5-029D-D8B4-E6C6-DCC535DD4A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Disney+ iOS app staring animation as a modern example of the first point?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Mention power consumption as a (modern) caveat of the third point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8CF6A-CF57-05DC-B7CC-D9320D3A2D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047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odor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E243F1D-FFEE-3B1B-08C5-94BC102943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7100" y="844550"/>
            <a:ext cx="7788663" cy="5176448"/>
          </a:xfrm>
          <a:prstGeom prst="rect">
            <a:avLst/>
          </a:prstGeom>
        </p:spPr>
        <p:txBody>
          <a:bodyPr wrap="none"/>
          <a:lstStyle>
            <a:lvl1pPr marL="0" indent="0">
              <a:lnSpc>
                <a:spcPct val="88000"/>
              </a:lnSpc>
              <a:spcBef>
                <a:spcPts val="0"/>
              </a:spcBef>
              <a:buNone/>
              <a:defRPr sz="1500" baseline="0">
                <a:solidFill>
                  <a:srgbClr val="7385FF"/>
                </a:solidFill>
                <a:latin typeface="C64 Pro Mono" panose="02010609060202080101" pitchFamily="49" charset="77"/>
              </a:defRPr>
            </a:lvl1pPr>
          </a:lstStyle>
          <a:p>
            <a:pPr lvl="0"/>
            <a:r>
              <a:rPr lang="en-US" dirty="0"/>
              <a:t>Û12345678901234567890123456789012345678Û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/>
              <a:t>4</a:t>
            </a:r>
          </a:p>
          <a:p>
            <a:pPr lvl="0"/>
            <a:r>
              <a:rPr lang="en-US" dirty="0"/>
              <a:t>5</a:t>
            </a:r>
          </a:p>
          <a:p>
            <a:pPr lvl="0"/>
            <a:r>
              <a:rPr lang="en-US" dirty="0"/>
              <a:t>6</a:t>
            </a:r>
          </a:p>
          <a:p>
            <a:pPr lvl="0"/>
            <a:r>
              <a:rPr lang="en-US" dirty="0"/>
              <a:t>7</a:t>
            </a:r>
          </a:p>
          <a:p>
            <a:pPr lvl="0"/>
            <a:r>
              <a:rPr lang="en-US" dirty="0"/>
              <a:t>8</a:t>
            </a:r>
          </a:p>
          <a:p>
            <a:pPr lvl="0"/>
            <a:r>
              <a:rPr lang="en-US" dirty="0"/>
              <a:t>9</a:t>
            </a:r>
          </a:p>
          <a:p>
            <a:pPr lvl="0"/>
            <a:r>
              <a:rPr lang="en-US" dirty="0"/>
              <a:t>0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/>
              <a:t>4</a:t>
            </a:r>
          </a:p>
          <a:p>
            <a:pPr lvl="0"/>
            <a:r>
              <a:rPr lang="en-US" dirty="0"/>
              <a:t>5</a:t>
            </a:r>
          </a:p>
          <a:p>
            <a:pPr lvl="0"/>
            <a:r>
              <a:rPr lang="en-US" dirty="0"/>
              <a:t>6</a:t>
            </a:r>
          </a:p>
          <a:p>
            <a:pPr lvl="0"/>
            <a:r>
              <a:rPr lang="en-US" dirty="0"/>
              <a:t>7</a:t>
            </a:r>
          </a:p>
          <a:p>
            <a:pPr lvl="0"/>
            <a:r>
              <a:rPr lang="en-US" dirty="0"/>
              <a:t>8</a:t>
            </a:r>
          </a:p>
          <a:p>
            <a:pPr lvl="0"/>
            <a:r>
              <a:rPr lang="en-US" dirty="0"/>
              <a:t>9</a:t>
            </a:r>
          </a:p>
          <a:p>
            <a:pPr lvl="0"/>
            <a:r>
              <a:rPr lang="en-US" dirty="0"/>
              <a:t>0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 err="1"/>
              <a:t>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1610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odore 64 W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928780C8-7426-4385-DEB0-BB693194F6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6582" y="840776"/>
            <a:ext cx="10552793" cy="5176448"/>
          </a:xfrm>
          <a:prstGeom prst="rect">
            <a:avLst/>
          </a:prstGeom>
        </p:spPr>
        <p:txBody>
          <a:bodyPr wrap="none"/>
          <a:lstStyle>
            <a:lvl1pPr marL="0" indent="0">
              <a:lnSpc>
                <a:spcPct val="88000"/>
              </a:lnSpc>
              <a:spcBef>
                <a:spcPts val="0"/>
              </a:spcBef>
              <a:buNone/>
              <a:defRPr sz="1500" baseline="0">
                <a:solidFill>
                  <a:srgbClr val="7385FF"/>
                </a:solidFill>
                <a:latin typeface="C64 Pro Mono" panose="02010609060202080101" pitchFamily="49" charset="77"/>
              </a:defRPr>
            </a:lvl1pPr>
          </a:lstStyle>
          <a:p>
            <a:pPr lvl="0"/>
            <a:r>
              <a:rPr lang="en-US" dirty="0"/>
              <a:t>Û123456789012345678901234567890123456789012345678901Û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/>
              <a:t>4</a:t>
            </a:r>
          </a:p>
          <a:p>
            <a:pPr lvl="0"/>
            <a:r>
              <a:rPr lang="en-US" dirty="0"/>
              <a:t>5</a:t>
            </a:r>
          </a:p>
          <a:p>
            <a:pPr lvl="0"/>
            <a:r>
              <a:rPr lang="en-US" dirty="0"/>
              <a:t>6</a:t>
            </a:r>
          </a:p>
          <a:p>
            <a:pPr lvl="0"/>
            <a:r>
              <a:rPr lang="en-US" dirty="0"/>
              <a:t>7</a:t>
            </a:r>
          </a:p>
          <a:p>
            <a:pPr lvl="0"/>
            <a:r>
              <a:rPr lang="en-US" dirty="0"/>
              <a:t>8</a:t>
            </a:r>
          </a:p>
          <a:p>
            <a:pPr lvl="0"/>
            <a:r>
              <a:rPr lang="en-US" dirty="0"/>
              <a:t>9</a:t>
            </a:r>
          </a:p>
          <a:p>
            <a:pPr lvl="0"/>
            <a:r>
              <a:rPr lang="en-US" dirty="0"/>
              <a:t>0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/>
              <a:t>4</a:t>
            </a:r>
          </a:p>
          <a:p>
            <a:pPr lvl="0"/>
            <a:r>
              <a:rPr lang="en-US" dirty="0"/>
              <a:t>5</a:t>
            </a:r>
          </a:p>
          <a:p>
            <a:pPr lvl="0"/>
            <a:r>
              <a:rPr lang="en-US" dirty="0"/>
              <a:t>6</a:t>
            </a:r>
          </a:p>
          <a:p>
            <a:pPr lvl="0"/>
            <a:r>
              <a:rPr lang="en-US" dirty="0"/>
              <a:t>7</a:t>
            </a:r>
          </a:p>
          <a:p>
            <a:pPr lvl="0"/>
            <a:r>
              <a:rPr lang="en-US" dirty="0"/>
              <a:t>8</a:t>
            </a:r>
          </a:p>
          <a:p>
            <a:pPr lvl="0"/>
            <a:r>
              <a:rPr lang="en-US" dirty="0"/>
              <a:t>9</a:t>
            </a:r>
          </a:p>
          <a:p>
            <a:pPr lvl="0"/>
            <a:r>
              <a:rPr lang="en-US" dirty="0"/>
              <a:t>0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 err="1"/>
              <a:t>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804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7058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8017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KeepingUp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/>
              <a:t>Keeping up </a:t>
            </a:r>
            <a:r>
              <a:rPr lang="en-US" dirty="0"/>
              <a:t>with the Commodore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1 (2025-??-??), </a:t>
            </a:r>
            <a:r>
              <a:rPr lang="en-US" sz="1200" dirty="0">
                <a:hlinkClick r:id="rId3"/>
              </a:rPr>
              <a:t>https://github.com/dennisdietrich/KeepingUp/</a:t>
            </a:r>
            <a:endParaRPr lang="en-US" sz="1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CBA3D3-84F1-1BB1-A94B-A6DD99FB37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/>
          <a:lstStyle/>
          <a:p>
            <a:r>
              <a:rPr lang="en-US" dirty="0"/>
              <a:t>1980s performance optimization lessons still applicable today</a:t>
            </a:r>
          </a:p>
        </p:txBody>
      </p:sp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02C81-7B75-7943-7E18-C7DD36E33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C81C93-327E-DAE6-6ED3-C42B006F6F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Lessons of Hanoi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* User interface performance is</a:t>
            </a:r>
          </a:p>
          <a:p>
            <a:r>
              <a:rPr lang="en-US" dirty="0">
                <a:solidFill>
                  <a:schemeClr val="bg1"/>
                </a:solidFill>
              </a:rPr>
              <a:t>   subjective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* Bad performance can be a</a:t>
            </a:r>
          </a:p>
          <a:p>
            <a:r>
              <a:rPr lang="en-US" dirty="0">
                <a:solidFill>
                  <a:schemeClr val="bg1"/>
                </a:solidFill>
              </a:rPr>
              <a:t>   specification defect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* Maximum performance may be</a:t>
            </a:r>
          </a:p>
          <a:p>
            <a:r>
              <a:rPr lang="en-US" dirty="0">
                <a:solidFill>
                  <a:schemeClr val="bg1"/>
                </a:solidFill>
              </a:rPr>
              <a:t>   irrelevant for user experience</a:t>
            </a:r>
          </a:p>
        </p:txBody>
      </p:sp>
    </p:spTree>
    <p:extLst>
      <p:ext uri="{BB962C8B-B14F-4D97-AF65-F5344CB8AC3E}">
        <p14:creationId xmlns:p14="http://schemas.microsoft.com/office/powerpoint/2010/main" val="1600090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dennisdietrich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dcdietrich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  <p:transition spd="slow"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07B7429-81E5-49AE-8F5B-280693DF3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016000"/>
            <a:ext cx="4826000" cy="48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286646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12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DA3337-D615-36C5-1A8A-4AB9ACC7C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    **** COMMODORE 64 BASIC V2 ****</a:t>
            </a:r>
          </a:p>
          <a:p>
            <a:endParaRPr lang="en-US" dirty="0"/>
          </a:p>
          <a:p>
            <a:r>
              <a:rPr lang="en-US" dirty="0"/>
              <a:t> 64K RAM SYSTEM  38911 BASIC BYTES FREE</a:t>
            </a:r>
          </a:p>
          <a:p>
            <a:endParaRPr lang="en-US" dirty="0"/>
          </a:p>
          <a:p>
            <a:r>
              <a:rPr lang="en-US" dirty="0"/>
              <a:t>READY.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</a:t>
            </a:r>
            <a:r>
              <a:rPr lang="en-US" dirty="0">
                <a:solidFill>
                  <a:srgbClr val="FFFFFF"/>
                </a:solidFill>
              </a:rPr>
              <a:t>Keeping up with the Commodore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     1980s performance optimization</a:t>
            </a:r>
          </a:p>
          <a:p>
            <a:r>
              <a:rPr lang="en-US" dirty="0">
                <a:solidFill>
                  <a:srgbClr val="FFFFFF"/>
                </a:solidFill>
              </a:rPr>
              <a:t>     lessons still applicable today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Dennis Dietrich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Manager Software Development ICS</a:t>
            </a:r>
          </a:p>
          <a:p>
            <a:r>
              <a:rPr lang="en-US" dirty="0">
                <a:solidFill>
                  <a:srgbClr val="FFFFFF"/>
                </a:solidFill>
              </a:rPr>
              <a:t>Phoenix Contact</a:t>
            </a:r>
          </a:p>
        </p:txBody>
      </p:sp>
      <p:pic>
        <p:nvPicPr>
          <p:cNvPr id="4" name="Picture 3" descr="Pixelated portrait of Rachel Appel">
            <a:extLst>
              <a:ext uri="{FF2B5EF4-FFF2-40B4-BE49-F238E27FC236}">
                <a16:creationId xmlns:a16="http://schemas.microsoft.com/office/drawing/2014/main" id="{D97BDFFB-81D7-33F2-A623-49CAE8092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2" y="506028"/>
            <a:ext cx="3657600" cy="3657600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schemeClr val="tx2">
                <a:alpha val="80000"/>
              </a:schemeClr>
            </a:outerShdw>
          </a:effectLst>
        </p:spPr>
      </p:pic>
      <p:pic>
        <p:nvPicPr>
          <p:cNvPr id="8" name="Picture 7" descr="Pixelated cover of ‘Artificial Intelligence Projects for the Commodore 64’ by Timothy J. O’Malley">
            <a:extLst>
              <a:ext uri="{FF2B5EF4-FFF2-40B4-BE49-F238E27FC236}">
                <a16:creationId xmlns:a16="http://schemas.microsoft.com/office/drawing/2014/main" id="{7D5F7B0D-7636-A806-9236-041EB2DE6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348" y="1105481"/>
            <a:ext cx="4267200" cy="5289550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schemeClr val="tx2"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1121188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D613F6-2844-9C5E-9047-5D5AE46880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Lessons of Hanoi</a:t>
            </a:r>
          </a:p>
        </p:txBody>
      </p:sp>
      <p:pic>
        <p:nvPicPr>
          <p:cNvPr id="4" name="Picture 3" descr="Pixelated photo of a ‘Tower of Hanoi’ game with 8 disks all on the left in the correct order">
            <a:extLst>
              <a:ext uri="{FF2B5EF4-FFF2-40B4-BE49-F238E27FC236}">
                <a16:creationId xmlns:a16="http://schemas.microsoft.com/office/drawing/2014/main" id="{C323FB4E-4413-4EE9-71E1-9C559883A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410" y="1830916"/>
            <a:ext cx="4917180" cy="3196167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549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anoi V1_A48823C0-05AF-4E42-B824-E5A879781B49.mp4">
            <a:hlinkClick r:id="" action="ppaction://media"/>
            <a:extLst>
              <a:ext uri="{FF2B5EF4-FFF2-40B4-BE49-F238E27FC236}">
                <a16:creationId xmlns:a16="http://schemas.microsoft.com/office/drawing/2014/main" id="{DBABC26A-A7B8-4A09-016E-EA53D1B71B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413" y="0"/>
            <a:ext cx="91471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anoi V2_0E43A882-80F9-4ED8-9102-F00D04AA6CD1.mp4">
            <a:hlinkClick r:id="" action="ppaction://media"/>
            <a:extLst>
              <a:ext uri="{FF2B5EF4-FFF2-40B4-BE49-F238E27FC236}">
                <a16:creationId xmlns:a16="http://schemas.microsoft.com/office/drawing/2014/main" id="{9AF36D17-7C19-3E70-E973-8D4D3C7ECB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2413" y="0"/>
            <a:ext cx="914717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C798EA-661A-4113-32E1-F9315182FBF1}"/>
              </a:ext>
            </a:extLst>
          </p:cNvPr>
          <p:cNvSpPr txBox="1"/>
          <p:nvPr/>
        </p:nvSpPr>
        <p:spPr>
          <a:xfrm>
            <a:off x="626534" y="601132"/>
            <a:ext cx="7907866" cy="1117601"/>
          </a:xfrm>
          <a:prstGeom prst="rect">
            <a:avLst/>
          </a:prstGeom>
          <a:solidFill>
            <a:schemeClr val="bg2"/>
          </a:solidFill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none" rtlCol="0">
            <a:noAutofit/>
          </a:bodyPr>
          <a:lstStyle/>
          <a:p>
            <a:pPr>
              <a:lnSpc>
                <a:spcPts val="1350"/>
              </a:lnSpc>
            </a:pPr>
            <a:r>
              <a:rPr lang="en-US" sz="1600" b="0" i="1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700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REM *** DISPLAY DISK MOTION ***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b="0" i="1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710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TO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STEP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POKE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V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NEXT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b="0" i="1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720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*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96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52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TO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*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96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52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STEP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SGN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TF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1350"/>
              </a:lnSpc>
            </a:pPr>
            <a:r>
              <a:rPr lang="en-US" sz="1600" b="0" i="1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730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POKE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V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NEXT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b="0" i="1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740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TO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POKE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V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NEXT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b="0" i="1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750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RETURN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46132E-B6C9-7404-D82D-077015544FD2}"/>
              </a:ext>
            </a:extLst>
          </p:cNvPr>
          <p:cNvSpPr/>
          <p:nvPr/>
        </p:nvSpPr>
        <p:spPr>
          <a:xfrm>
            <a:off x="2032000" y="793751"/>
            <a:ext cx="1152525" cy="1905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513BB1-ABCE-B6E2-5089-7206F9DD9820}"/>
              </a:ext>
            </a:extLst>
          </p:cNvPr>
          <p:cNvSpPr/>
          <p:nvPr/>
        </p:nvSpPr>
        <p:spPr>
          <a:xfrm>
            <a:off x="3254375" y="793751"/>
            <a:ext cx="936625" cy="1905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24C7FC-55A9-B791-1C0A-15AA5248CF61}"/>
              </a:ext>
            </a:extLst>
          </p:cNvPr>
          <p:cNvSpPr/>
          <p:nvPr/>
        </p:nvSpPr>
        <p:spPr>
          <a:xfrm>
            <a:off x="7140575" y="974726"/>
            <a:ext cx="1355725" cy="1905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3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2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anoi V2 fast_BFA9B2E6-3E0B-4307-B261-D683A6B55D74.mp4">
            <a:hlinkClick r:id="" action="ppaction://media"/>
            <a:extLst>
              <a:ext uri="{FF2B5EF4-FFF2-40B4-BE49-F238E27FC236}">
                <a16:creationId xmlns:a16="http://schemas.microsoft.com/office/drawing/2014/main" id="{294C4769-DAD9-74AE-AC51-F09A8D021A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413" y="0"/>
            <a:ext cx="914717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61E4A5-F0B4-F52D-9EB8-D3AC2A77DC14}"/>
              </a:ext>
            </a:extLst>
          </p:cNvPr>
          <p:cNvSpPr txBox="1"/>
          <p:nvPr/>
        </p:nvSpPr>
        <p:spPr>
          <a:xfrm>
            <a:off x="626533" y="601132"/>
            <a:ext cx="8361891" cy="1117601"/>
          </a:xfrm>
          <a:prstGeom prst="rect">
            <a:avLst/>
          </a:prstGeom>
          <a:solidFill>
            <a:schemeClr val="bg2"/>
          </a:solidFill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none" rtlCol="0">
            <a:noAutofit/>
          </a:bodyPr>
          <a:lstStyle/>
          <a:p>
            <a:pPr>
              <a:lnSpc>
                <a:spcPts val="1350"/>
              </a:lnSpc>
            </a:pPr>
            <a:r>
              <a:rPr lang="en-US" sz="1600" i="1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700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REM *** DISPLAY DISK MOTION ***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i="1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710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140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STEP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POKE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NEXT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i="1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720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*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96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52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TT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*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96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52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STEP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SGN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TT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TF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*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i="1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730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POKE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NEXT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i="1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740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140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STEP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POKE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NEXT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i="1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750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RETURN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0AF967-01F7-1946-2EA8-3C17DEED877A}"/>
              </a:ext>
            </a:extLst>
          </p:cNvPr>
          <p:cNvSpPr/>
          <p:nvPr/>
        </p:nvSpPr>
        <p:spPr>
          <a:xfrm>
            <a:off x="2032000" y="793751"/>
            <a:ext cx="1152525" cy="1905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C2F723-82A3-FB4E-A527-4EF71D0B39F7}"/>
              </a:ext>
            </a:extLst>
          </p:cNvPr>
          <p:cNvSpPr/>
          <p:nvPr/>
        </p:nvSpPr>
        <p:spPr>
          <a:xfrm>
            <a:off x="3254375" y="793751"/>
            <a:ext cx="936625" cy="1905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97100E-E33D-4F25-A786-D09FE0C62D33}"/>
              </a:ext>
            </a:extLst>
          </p:cNvPr>
          <p:cNvSpPr/>
          <p:nvPr/>
        </p:nvSpPr>
        <p:spPr>
          <a:xfrm>
            <a:off x="7140575" y="974726"/>
            <a:ext cx="1819275" cy="1905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21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7C15A-2025-D5E2-0826-3F7EB18BD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615ADD-1914-262D-525C-0F3BA02F95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Lessons </a:t>
            </a:r>
            <a:r>
              <a:rPr lang="en-US">
                <a:solidFill>
                  <a:schemeClr val="bg1"/>
                </a:solidFill>
              </a:rPr>
              <a:t>of Hanoi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072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4E0D4-50F0-5CE3-FAB8-0D1EEC175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57E76B-015F-8EF9-C541-9F6B7413E9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Lessons of Hanoi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* User interface performance is</a:t>
            </a:r>
          </a:p>
          <a:p>
            <a:r>
              <a:rPr lang="en-US" dirty="0">
                <a:solidFill>
                  <a:schemeClr val="bg1"/>
                </a:solidFill>
              </a:rPr>
              <a:t>   subjective</a:t>
            </a:r>
          </a:p>
        </p:txBody>
      </p:sp>
    </p:spTree>
    <p:extLst>
      <p:ext uri="{BB962C8B-B14F-4D97-AF65-F5344CB8AC3E}">
        <p14:creationId xmlns:p14="http://schemas.microsoft.com/office/powerpoint/2010/main" val="217861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6E85A-3BBE-F0AB-E8C9-50DBA9E79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BE96DF-9C2C-EADB-4264-6F9BF83A1E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Lessons of Hanoi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* User interface performance is</a:t>
            </a:r>
          </a:p>
          <a:p>
            <a:r>
              <a:rPr lang="en-US" dirty="0">
                <a:solidFill>
                  <a:schemeClr val="bg1"/>
                </a:solidFill>
              </a:rPr>
              <a:t>   subjective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* Bad performance can be a</a:t>
            </a:r>
          </a:p>
          <a:p>
            <a:r>
              <a:rPr lang="en-US" dirty="0">
                <a:solidFill>
                  <a:schemeClr val="bg1"/>
                </a:solidFill>
              </a:rPr>
              <a:t>   specification defect</a:t>
            </a:r>
          </a:p>
        </p:txBody>
      </p:sp>
    </p:spTree>
    <p:extLst>
      <p:ext uri="{BB962C8B-B14F-4D97-AF65-F5344CB8AC3E}">
        <p14:creationId xmlns:p14="http://schemas.microsoft.com/office/powerpoint/2010/main" val="40613169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Commodore 64">
  <a:themeElements>
    <a:clrScheme name="Commodore 64">
      <a:dk1>
        <a:srgbClr val="7385FF"/>
      </a:dk1>
      <a:lt1>
        <a:srgbClr val="FFFFFF"/>
      </a:lt1>
      <a:dk2>
        <a:srgbClr val="000000"/>
      </a:dk2>
      <a:lt2>
        <a:srgbClr val="2C3CEC"/>
      </a:lt2>
      <a:accent1>
        <a:srgbClr val="AF3C58"/>
      </a:accent1>
      <a:accent2>
        <a:srgbClr val="7EF3D6"/>
      </a:accent2>
      <a:accent3>
        <a:srgbClr val="AA40F5"/>
      </a:accent3>
      <a:accent4>
        <a:srgbClr val="61D532"/>
      </a:accent4>
      <a:accent5>
        <a:srgbClr val="FFFF46"/>
      </a:accent5>
      <a:accent6>
        <a:srgbClr val="B7FF86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3794</TotalTime>
  <Words>498</Words>
  <Application>Microsoft Macintosh PowerPoint</Application>
  <PresentationFormat>Widescreen</PresentationFormat>
  <Paragraphs>101</Paragraphs>
  <Slides>12</Slides>
  <Notes>7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C64 Pro Mono</vt:lpstr>
      <vt:lpstr>Calibri</vt:lpstr>
      <vt:lpstr>Century Gothic</vt:lpstr>
      <vt:lpstr>Consolas</vt:lpstr>
      <vt:lpstr>Wingdings 3</vt:lpstr>
      <vt:lpstr>Ion</vt:lpstr>
      <vt:lpstr>Commodore 64</vt:lpstr>
      <vt:lpstr>Keeping up with the Commodore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unsafe C#</dc:title>
  <dc:creator>Dennis Dietrich</dc:creator>
  <cp:lastModifiedBy>Dennis Dietrich</cp:lastModifiedBy>
  <cp:revision>240</cp:revision>
  <dcterms:created xsi:type="dcterms:W3CDTF">2022-06-17T15:35:12Z</dcterms:created>
  <dcterms:modified xsi:type="dcterms:W3CDTF">2025-01-28T23:25:30Z</dcterms:modified>
</cp:coreProperties>
</file>